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ileron Heavy" panose="020B0604020202020204" charset="0"/>
      <p:regular r:id="rId11"/>
    </p:embeddedFont>
    <p:embeddedFont>
      <p:font typeface="Aileron Regular" panose="020B0604020202020204" charset="0"/>
      <p:regular r:id="rId12"/>
    </p:embeddedFont>
    <p:embeddedFont>
      <p:font typeface="Aileron Regular Bold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nva Sans" panose="020B0604020202020204" charset="0"/>
      <p:regular r:id="rId18"/>
    </p:embeddedFont>
    <p:embeddedFont>
      <p:font typeface="Canva Sans Bold" panose="020B0604020202020204" charset="0"/>
      <p:regular r:id="rId19"/>
    </p:embeddedFont>
    <p:embeddedFont>
      <p:font typeface="Muli Black" panose="020B0604020202020204" charset="0"/>
      <p:regular r:id="rId20"/>
    </p:embeddedFont>
    <p:embeddedFont>
      <p:font typeface="Open Sauce Semi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45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26/06/2023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26/06/2023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26/06/2023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26/06/2023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26/06/2023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26/06/2023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26/06/2023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26/06/2023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26/06/2023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26/06/2023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26/06/2023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26/06/2023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6729" y="3272488"/>
            <a:ext cx="10588664" cy="2807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54"/>
              </a:lnSpc>
            </a:pPr>
            <a:r>
              <a:rPr lang="en-US" sz="9448">
                <a:solidFill>
                  <a:srgbClr val="000000"/>
                </a:solidFill>
                <a:latin typeface="Open Sauce SemiBold"/>
              </a:rPr>
              <a:t>MCQ Generation Using NLP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5931061" y="-1482237"/>
            <a:ext cx="16115203" cy="20407954"/>
            <a:chOff x="0" y="0"/>
            <a:chExt cx="21486938" cy="27210605"/>
          </a:xfrm>
        </p:grpSpPr>
        <p:sp>
          <p:nvSpPr>
            <p:cNvPr id="4" name="Freeform 4"/>
            <p:cNvSpPr/>
            <p:nvPr/>
          </p:nvSpPr>
          <p:spPr>
            <a:xfrm>
              <a:off x="156412" y="5240963"/>
              <a:ext cx="21330526" cy="21969643"/>
            </a:xfrm>
            <a:custGeom>
              <a:avLst/>
              <a:gdLst/>
              <a:ahLst/>
              <a:cxnLst/>
              <a:rect l="l" t="t" r="r" b="b"/>
              <a:pathLst>
                <a:path w="21330526" h="21969643">
                  <a:moveTo>
                    <a:pt x="0" y="0"/>
                  </a:moveTo>
                  <a:lnTo>
                    <a:pt x="21330526" y="0"/>
                  </a:lnTo>
                  <a:lnTo>
                    <a:pt x="21330526" y="21969642"/>
                  </a:lnTo>
                  <a:lnTo>
                    <a:pt x="0" y="219696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5216327" cy="7451612"/>
            </a:xfrm>
            <a:custGeom>
              <a:avLst/>
              <a:gdLst/>
              <a:ahLst/>
              <a:cxnLst/>
              <a:rect l="l" t="t" r="r" b="b"/>
              <a:pathLst>
                <a:path w="15216327" h="7451612">
                  <a:moveTo>
                    <a:pt x="0" y="0"/>
                  </a:moveTo>
                  <a:lnTo>
                    <a:pt x="15216327" y="0"/>
                  </a:lnTo>
                  <a:lnTo>
                    <a:pt x="15216327" y="7451612"/>
                  </a:lnTo>
                  <a:lnTo>
                    <a:pt x="0" y="74516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11032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399283" y="1066800"/>
            <a:ext cx="7428199" cy="49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0"/>
              </a:lnSpc>
            </a:pPr>
            <a:r>
              <a:rPr lang="en-US" sz="3500">
                <a:solidFill>
                  <a:srgbClr val="010101"/>
                </a:solidFill>
                <a:latin typeface="Muli Black"/>
              </a:rPr>
              <a:t>PROBLEM STATEMENT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517064" y="1677209"/>
            <a:ext cx="6918722" cy="6932582"/>
            <a:chOff x="0" y="0"/>
            <a:chExt cx="10143490" cy="101638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143351" cy="10163632"/>
            </a:xfrm>
            <a:custGeom>
              <a:avLst/>
              <a:gdLst/>
              <a:ahLst/>
              <a:cxnLst/>
              <a:rect l="l" t="t" r="r" b="b"/>
              <a:pathLst>
                <a:path w="10143351" h="10163632">
                  <a:moveTo>
                    <a:pt x="0" y="0"/>
                  </a:moveTo>
                  <a:lnTo>
                    <a:pt x="10143351" y="0"/>
                  </a:lnTo>
                  <a:lnTo>
                    <a:pt x="10143351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t="-25" b="-25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3149600" y="2368550"/>
              <a:ext cx="5156200" cy="6858000"/>
            </a:xfrm>
            <a:custGeom>
              <a:avLst/>
              <a:gdLst/>
              <a:ahLst/>
              <a:cxnLst/>
              <a:rect l="l" t="t" r="r" b="b"/>
              <a:pathLst>
                <a:path w="5156200" h="6858000">
                  <a:moveTo>
                    <a:pt x="0" y="0"/>
                  </a:moveTo>
                  <a:lnTo>
                    <a:pt x="5156200" y="0"/>
                  </a:lnTo>
                  <a:lnTo>
                    <a:pt x="5156200" y="6858000"/>
                  </a:lnTo>
                  <a:lnTo>
                    <a:pt x="0" y="6858000"/>
                  </a:lnTo>
                  <a:close/>
                </a:path>
              </a:pathLst>
            </a:custGeom>
            <a:blipFill>
              <a:blip r:embed="rId3"/>
              <a:stretch>
                <a:fillRect l="-49816" r="-49816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74650" y="673100"/>
              <a:ext cx="6318250" cy="8427288"/>
            </a:xfrm>
            <a:custGeom>
              <a:avLst/>
              <a:gdLst/>
              <a:ahLst/>
              <a:cxnLst/>
              <a:rect l="l" t="t" r="r" b="b"/>
              <a:pathLst>
                <a:path w="6318250" h="8427288">
                  <a:moveTo>
                    <a:pt x="2560460" y="1417091"/>
                  </a:moveTo>
                  <a:lnTo>
                    <a:pt x="2559050" y="8427288"/>
                  </a:lnTo>
                  <a:lnTo>
                    <a:pt x="0" y="8427288"/>
                  </a:lnTo>
                  <a:lnTo>
                    <a:pt x="0" y="0"/>
                  </a:lnTo>
                  <a:lnTo>
                    <a:pt x="6318250" y="0"/>
                  </a:lnTo>
                  <a:lnTo>
                    <a:pt x="6318250" y="1098550"/>
                  </a:lnTo>
                  <a:lnTo>
                    <a:pt x="2878087" y="1099439"/>
                  </a:lnTo>
                  <a:cubicBezTo>
                    <a:pt x="2702674" y="1099490"/>
                    <a:pt x="2560498" y="1241679"/>
                    <a:pt x="2560460" y="1417091"/>
                  </a:cubicBezTo>
                  <a:close/>
                </a:path>
              </a:pathLst>
            </a:custGeom>
            <a:blipFill>
              <a:blip r:embed="rId4"/>
              <a:stretch>
                <a:fillRect r="-100195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7829677" y="2763977"/>
            <a:ext cx="9857960" cy="2693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010101"/>
                </a:solidFill>
                <a:latin typeface="Canva Sans"/>
              </a:rPr>
              <a:t>Natural language processing techniques, such as part-of-speech tagging, named entity recognition, and dependency parsing, are used to generate grammatically correct and semantically meaningful questions from the given text.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29677" y="6386035"/>
            <a:ext cx="9857960" cy="2223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10101"/>
                </a:solidFill>
                <a:latin typeface="Canva Sans"/>
              </a:rPr>
              <a:t>The application of automated question generation can have wide-ranging benefits in domains such as education, information retrieval, and customer service.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4355128"/>
            <a:ext cx="3548919" cy="1969650"/>
          </a:xfrm>
          <a:custGeom>
            <a:avLst/>
            <a:gdLst/>
            <a:ahLst/>
            <a:cxnLst/>
            <a:rect l="l" t="t" r="r" b="b"/>
            <a:pathLst>
              <a:path w="3548919" h="1969650">
                <a:moveTo>
                  <a:pt x="0" y="0"/>
                </a:moveTo>
                <a:lnTo>
                  <a:pt x="3548919" y="0"/>
                </a:lnTo>
                <a:lnTo>
                  <a:pt x="3548919" y="1969650"/>
                </a:lnTo>
                <a:lnTo>
                  <a:pt x="0" y="1969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H="1">
            <a:off x="4203778" y="6324778"/>
            <a:ext cx="3548919" cy="1969650"/>
          </a:xfrm>
          <a:custGeom>
            <a:avLst/>
            <a:gdLst/>
            <a:ahLst/>
            <a:cxnLst/>
            <a:rect l="l" t="t" r="r" b="b"/>
            <a:pathLst>
              <a:path w="3548919" h="1969650">
                <a:moveTo>
                  <a:pt x="3548919" y="0"/>
                </a:moveTo>
                <a:lnTo>
                  <a:pt x="0" y="0"/>
                </a:lnTo>
                <a:lnTo>
                  <a:pt x="0" y="1969651"/>
                </a:lnTo>
                <a:lnTo>
                  <a:pt x="3548919" y="1969651"/>
                </a:lnTo>
                <a:lnTo>
                  <a:pt x="3548919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390506" y="4355128"/>
            <a:ext cx="3548919" cy="1969650"/>
          </a:xfrm>
          <a:custGeom>
            <a:avLst/>
            <a:gdLst/>
            <a:ahLst/>
            <a:cxnLst/>
            <a:rect l="l" t="t" r="r" b="b"/>
            <a:pathLst>
              <a:path w="3548919" h="1969650">
                <a:moveTo>
                  <a:pt x="0" y="0"/>
                </a:moveTo>
                <a:lnTo>
                  <a:pt x="3548919" y="0"/>
                </a:lnTo>
                <a:lnTo>
                  <a:pt x="3548919" y="1969650"/>
                </a:lnTo>
                <a:lnTo>
                  <a:pt x="0" y="1969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 flipH="1">
            <a:off x="10565583" y="6324778"/>
            <a:ext cx="3548919" cy="1969650"/>
          </a:xfrm>
          <a:custGeom>
            <a:avLst/>
            <a:gdLst/>
            <a:ahLst/>
            <a:cxnLst/>
            <a:rect l="l" t="t" r="r" b="b"/>
            <a:pathLst>
              <a:path w="3548919" h="1969650">
                <a:moveTo>
                  <a:pt x="3548920" y="0"/>
                </a:moveTo>
                <a:lnTo>
                  <a:pt x="0" y="0"/>
                </a:lnTo>
                <a:lnTo>
                  <a:pt x="0" y="1969651"/>
                </a:lnTo>
                <a:lnTo>
                  <a:pt x="3548920" y="1969651"/>
                </a:lnTo>
                <a:lnTo>
                  <a:pt x="354892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710381" y="4355128"/>
            <a:ext cx="3548919" cy="1969650"/>
          </a:xfrm>
          <a:custGeom>
            <a:avLst/>
            <a:gdLst/>
            <a:ahLst/>
            <a:cxnLst/>
            <a:rect l="l" t="t" r="r" b="b"/>
            <a:pathLst>
              <a:path w="3548919" h="1969650">
                <a:moveTo>
                  <a:pt x="0" y="0"/>
                </a:moveTo>
                <a:lnTo>
                  <a:pt x="3548919" y="0"/>
                </a:lnTo>
                <a:lnTo>
                  <a:pt x="3548919" y="1969650"/>
                </a:lnTo>
                <a:lnTo>
                  <a:pt x="0" y="1969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597652" y="4758007"/>
            <a:ext cx="2411016" cy="2322847"/>
            <a:chOff x="0" y="0"/>
            <a:chExt cx="635000" cy="611779"/>
          </a:xfrm>
        </p:grpSpPr>
        <p:sp>
          <p:nvSpPr>
            <p:cNvPr id="8" name="Freeform 8"/>
            <p:cNvSpPr/>
            <p:nvPr/>
          </p:nvSpPr>
          <p:spPr>
            <a:xfrm>
              <a:off x="0" y="7706"/>
              <a:ext cx="635000" cy="596367"/>
            </a:xfrm>
            <a:custGeom>
              <a:avLst/>
              <a:gdLst/>
              <a:ahLst/>
              <a:cxnLst/>
              <a:rect l="l" t="t" r="r" b="b"/>
              <a:pathLst>
                <a:path w="635000" h="596367">
                  <a:moveTo>
                    <a:pt x="142683" y="20265"/>
                  </a:moveTo>
                  <a:lnTo>
                    <a:pt x="174817" y="15123"/>
                  </a:lnTo>
                  <a:cubicBezTo>
                    <a:pt x="269338" y="0"/>
                    <a:pt x="365662" y="0"/>
                    <a:pt x="460183" y="15123"/>
                  </a:cubicBezTo>
                  <a:lnTo>
                    <a:pt x="492317" y="20265"/>
                  </a:lnTo>
                  <a:cubicBezTo>
                    <a:pt x="574524" y="33418"/>
                    <a:pt x="635000" y="104339"/>
                    <a:pt x="635000" y="187592"/>
                  </a:cubicBezTo>
                  <a:lnTo>
                    <a:pt x="635000" y="408775"/>
                  </a:lnTo>
                  <a:cubicBezTo>
                    <a:pt x="635000" y="492028"/>
                    <a:pt x="574524" y="562949"/>
                    <a:pt x="492317" y="576102"/>
                  </a:cubicBezTo>
                  <a:lnTo>
                    <a:pt x="460183" y="581243"/>
                  </a:lnTo>
                  <a:cubicBezTo>
                    <a:pt x="365662" y="596367"/>
                    <a:pt x="269338" y="596367"/>
                    <a:pt x="174817" y="581243"/>
                  </a:cubicBezTo>
                  <a:lnTo>
                    <a:pt x="142683" y="576102"/>
                  </a:lnTo>
                  <a:cubicBezTo>
                    <a:pt x="60476" y="562949"/>
                    <a:pt x="0" y="492028"/>
                    <a:pt x="0" y="408775"/>
                  </a:cubicBezTo>
                  <a:lnTo>
                    <a:pt x="0" y="187592"/>
                  </a:lnTo>
                  <a:cubicBezTo>
                    <a:pt x="0" y="104339"/>
                    <a:pt x="60476" y="33418"/>
                    <a:pt x="142683" y="20265"/>
                  </a:cubicBezTo>
                  <a:close/>
                </a:path>
              </a:pathLst>
            </a:custGeom>
            <a:solidFill>
              <a:srgbClr val="4FCDCC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0800"/>
              <a:ext cx="8128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spc="119">
                  <a:solidFill>
                    <a:srgbClr val="FFFFFF"/>
                  </a:solidFill>
                  <a:latin typeface="Aileron Heavy"/>
                </a:rPr>
                <a:t>1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943197" y="4758007"/>
            <a:ext cx="2411016" cy="2322847"/>
            <a:chOff x="0" y="0"/>
            <a:chExt cx="635000" cy="611779"/>
          </a:xfrm>
        </p:grpSpPr>
        <p:sp>
          <p:nvSpPr>
            <p:cNvPr id="11" name="Freeform 11"/>
            <p:cNvSpPr/>
            <p:nvPr/>
          </p:nvSpPr>
          <p:spPr>
            <a:xfrm>
              <a:off x="0" y="7706"/>
              <a:ext cx="635000" cy="596367"/>
            </a:xfrm>
            <a:custGeom>
              <a:avLst/>
              <a:gdLst/>
              <a:ahLst/>
              <a:cxnLst/>
              <a:rect l="l" t="t" r="r" b="b"/>
              <a:pathLst>
                <a:path w="635000" h="596367">
                  <a:moveTo>
                    <a:pt x="142683" y="20265"/>
                  </a:moveTo>
                  <a:lnTo>
                    <a:pt x="174817" y="15123"/>
                  </a:lnTo>
                  <a:cubicBezTo>
                    <a:pt x="269338" y="0"/>
                    <a:pt x="365662" y="0"/>
                    <a:pt x="460183" y="15123"/>
                  </a:cubicBezTo>
                  <a:lnTo>
                    <a:pt x="492317" y="20265"/>
                  </a:lnTo>
                  <a:cubicBezTo>
                    <a:pt x="574524" y="33418"/>
                    <a:pt x="635000" y="104339"/>
                    <a:pt x="635000" y="187592"/>
                  </a:cubicBezTo>
                  <a:lnTo>
                    <a:pt x="635000" y="408775"/>
                  </a:lnTo>
                  <a:cubicBezTo>
                    <a:pt x="635000" y="492028"/>
                    <a:pt x="574524" y="562949"/>
                    <a:pt x="492317" y="576102"/>
                  </a:cubicBezTo>
                  <a:lnTo>
                    <a:pt x="460183" y="581243"/>
                  </a:lnTo>
                  <a:cubicBezTo>
                    <a:pt x="365662" y="596367"/>
                    <a:pt x="269338" y="596367"/>
                    <a:pt x="174817" y="581243"/>
                  </a:cubicBezTo>
                  <a:lnTo>
                    <a:pt x="142683" y="576102"/>
                  </a:lnTo>
                  <a:cubicBezTo>
                    <a:pt x="60476" y="562949"/>
                    <a:pt x="0" y="492028"/>
                    <a:pt x="0" y="408775"/>
                  </a:cubicBezTo>
                  <a:lnTo>
                    <a:pt x="0" y="187592"/>
                  </a:lnTo>
                  <a:cubicBezTo>
                    <a:pt x="0" y="104339"/>
                    <a:pt x="60476" y="33418"/>
                    <a:pt x="142683" y="20265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0800"/>
              <a:ext cx="8128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spc="119">
                  <a:solidFill>
                    <a:srgbClr val="FFFFFF"/>
                  </a:solidFill>
                  <a:latin typeface="Aileron Heavy"/>
                </a:rPr>
                <a:t>3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279333" y="4758007"/>
            <a:ext cx="2411016" cy="2322847"/>
            <a:chOff x="0" y="0"/>
            <a:chExt cx="635000" cy="611779"/>
          </a:xfrm>
        </p:grpSpPr>
        <p:sp>
          <p:nvSpPr>
            <p:cNvPr id="14" name="Freeform 14"/>
            <p:cNvSpPr/>
            <p:nvPr/>
          </p:nvSpPr>
          <p:spPr>
            <a:xfrm>
              <a:off x="0" y="7706"/>
              <a:ext cx="635000" cy="596367"/>
            </a:xfrm>
            <a:custGeom>
              <a:avLst/>
              <a:gdLst/>
              <a:ahLst/>
              <a:cxnLst/>
              <a:rect l="l" t="t" r="r" b="b"/>
              <a:pathLst>
                <a:path w="635000" h="596367">
                  <a:moveTo>
                    <a:pt x="142683" y="20265"/>
                  </a:moveTo>
                  <a:lnTo>
                    <a:pt x="174817" y="15123"/>
                  </a:lnTo>
                  <a:cubicBezTo>
                    <a:pt x="269338" y="0"/>
                    <a:pt x="365662" y="0"/>
                    <a:pt x="460183" y="15123"/>
                  </a:cubicBezTo>
                  <a:lnTo>
                    <a:pt x="492317" y="20265"/>
                  </a:lnTo>
                  <a:cubicBezTo>
                    <a:pt x="574524" y="33418"/>
                    <a:pt x="635000" y="104339"/>
                    <a:pt x="635000" y="187592"/>
                  </a:cubicBezTo>
                  <a:lnTo>
                    <a:pt x="635000" y="408775"/>
                  </a:lnTo>
                  <a:cubicBezTo>
                    <a:pt x="635000" y="492028"/>
                    <a:pt x="574524" y="562949"/>
                    <a:pt x="492317" y="576102"/>
                  </a:cubicBezTo>
                  <a:lnTo>
                    <a:pt x="460183" y="581243"/>
                  </a:lnTo>
                  <a:cubicBezTo>
                    <a:pt x="365662" y="596367"/>
                    <a:pt x="269338" y="596367"/>
                    <a:pt x="174817" y="581243"/>
                  </a:cubicBezTo>
                  <a:lnTo>
                    <a:pt x="142683" y="576102"/>
                  </a:lnTo>
                  <a:cubicBezTo>
                    <a:pt x="60476" y="562949"/>
                    <a:pt x="0" y="492028"/>
                    <a:pt x="0" y="408775"/>
                  </a:cubicBezTo>
                  <a:lnTo>
                    <a:pt x="0" y="187592"/>
                  </a:lnTo>
                  <a:cubicBezTo>
                    <a:pt x="0" y="104339"/>
                    <a:pt x="60476" y="33418"/>
                    <a:pt x="142683" y="20265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0800"/>
              <a:ext cx="8128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spc="119">
                  <a:solidFill>
                    <a:srgbClr val="FFFFFF"/>
                  </a:solidFill>
                  <a:latin typeface="Aileron Heavy"/>
                </a:rPr>
                <a:t>5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772730" y="5597664"/>
            <a:ext cx="2411016" cy="2322847"/>
            <a:chOff x="0" y="0"/>
            <a:chExt cx="635000" cy="611779"/>
          </a:xfrm>
        </p:grpSpPr>
        <p:sp>
          <p:nvSpPr>
            <p:cNvPr id="17" name="Freeform 17"/>
            <p:cNvSpPr/>
            <p:nvPr/>
          </p:nvSpPr>
          <p:spPr>
            <a:xfrm>
              <a:off x="0" y="7706"/>
              <a:ext cx="635000" cy="596367"/>
            </a:xfrm>
            <a:custGeom>
              <a:avLst/>
              <a:gdLst/>
              <a:ahLst/>
              <a:cxnLst/>
              <a:rect l="l" t="t" r="r" b="b"/>
              <a:pathLst>
                <a:path w="635000" h="596367">
                  <a:moveTo>
                    <a:pt x="142683" y="20265"/>
                  </a:moveTo>
                  <a:lnTo>
                    <a:pt x="174817" y="15123"/>
                  </a:lnTo>
                  <a:cubicBezTo>
                    <a:pt x="269338" y="0"/>
                    <a:pt x="365662" y="0"/>
                    <a:pt x="460183" y="15123"/>
                  </a:cubicBezTo>
                  <a:lnTo>
                    <a:pt x="492317" y="20265"/>
                  </a:lnTo>
                  <a:cubicBezTo>
                    <a:pt x="574524" y="33418"/>
                    <a:pt x="635000" y="104339"/>
                    <a:pt x="635000" y="187592"/>
                  </a:cubicBezTo>
                  <a:lnTo>
                    <a:pt x="635000" y="408775"/>
                  </a:lnTo>
                  <a:cubicBezTo>
                    <a:pt x="635000" y="492028"/>
                    <a:pt x="574524" y="562949"/>
                    <a:pt x="492317" y="576102"/>
                  </a:cubicBezTo>
                  <a:lnTo>
                    <a:pt x="460183" y="581243"/>
                  </a:lnTo>
                  <a:cubicBezTo>
                    <a:pt x="365662" y="596367"/>
                    <a:pt x="269338" y="596367"/>
                    <a:pt x="174817" y="581243"/>
                  </a:cubicBezTo>
                  <a:lnTo>
                    <a:pt x="142683" y="576102"/>
                  </a:lnTo>
                  <a:cubicBezTo>
                    <a:pt x="60476" y="562949"/>
                    <a:pt x="0" y="492028"/>
                    <a:pt x="0" y="408775"/>
                  </a:cubicBezTo>
                  <a:lnTo>
                    <a:pt x="0" y="187592"/>
                  </a:lnTo>
                  <a:cubicBezTo>
                    <a:pt x="0" y="104339"/>
                    <a:pt x="60476" y="33418"/>
                    <a:pt x="142683" y="20265"/>
                  </a:cubicBezTo>
                  <a:close/>
                </a:path>
              </a:pathLst>
            </a:custGeom>
            <a:solidFill>
              <a:srgbClr val="18B6B4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0800"/>
              <a:ext cx="8128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spc="119">
                  <a:solidFill>
                    <a:srgbClr val="FFFFFF"/>
                  </a:solidFill>
                  <a:latin typeface="Aileron Heavy"/>
                </a:rPr>
                <a:t>2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118275" y="5597664"/>
            <a:ext cx="2411016" cy="2322847"/>
            <a:chOff x="0" y="0"/>
            <a:chExt cx="635000" cy="611779"/>
          </a:xfrm>
        </p:grpSpPr>
        <p:sp>
          <p:nvSpPr>
            <p:cNvPr id="20" name="Freeform 20"/>
            <p:cNvSpPr/>
            <p:nvPr/>
          </p:nvSpPr>
          <p:spPr>
            <a:xfrm>
              <a:off x="0" y="7706"/>
              <a:ext cx="635000" cy="596367"/>
            </a:xfrm>
            <a:custGeom>
              <a:avLst/>
              <a:gdLst/>
              <a:ahLst/>
              <a:cxnLst/>
              <a:rect l="l" t="t" r="r" b="b"/>
              <a:pathLst>
                <a:path w="635000" h="596367">
                  <a:moveTo>
                    <a:pt x="142683" y="20265"/>
                  </a:moveTo>
                  <a:lnTo>
                    <a:pt x="174817" y="15123"/>
                  </a:lnTo>
                  <a:cubicBezTo>
                    <a:pt x="269338" y="0"/>
                    <a:pt x="365662" y="0"/>
                    <a:pt x="460183" y="15123"/>
                  </a:cubicBezTo>
                  <a:lnTo>
                    <a:pt x="492317" y="20265"/>
                  </a:lnTo>
                  <a:cubicBezTo>
                    <a:pt x="574524" y="33418"/>
                    <a:pt x="635000" y="104339"/>
                    <a:pt x="635000" y="187592"/>
                  </a:cubicBezTo>
                  <a:lnTo>
                    <a:pt x="635000" y="408775"/>
                  </a:lnTo>
                  <a:cubicBezTo>
                    <a:pt x="635000" y="492028"/>
                    <a:pt x="574524" y="562949"/>
                    <a:pt x="492317" y="576102"/>
                  </a:cubicBezTo>
                  <a:lnTo>
                    <a:pt x="460183" y="581243"/>
                  </a:lnTo>
                  <a:cubicBezTo>
                    <a:pt x="365662" y="596367"/>
                    <a:pt x="269338" y="596367"/>
                    <a:pt x="174817" y="581243"/>
                  </a:cubicBezTo>
                  <a:lnTo>
                    <a:pt x="142683" y="576102"/>
                  </a:lnTo>
                  <a:cubicBezTo>
                    <a:pt x="60476" y="562949"/>
                    <a:pt x="0" y="492028"/>
                    <a:pt x="0" y="408775"/>
                  </a:cubicBezTo>
                  <a:lnTo>
                    <a:pt x="0" y="187592"/>
                  </a:lnTo>
                  <a:cubicBezTo>
                    <a:pt x="0" y="104339"/>
                    <a:pt x="60476" y="33418"/>
                    <a:pt x="142683" y="20265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50800"/>
              <a:ext cx="8128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spc="119">
                  <a:solidFill>
                    <a:srgbClr val="FFFFFF"/>
                  </a:solidFill>
                  <a:latin typeface="Aileron Heavy"/>
                </a:rPr>
                <a:t>4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394952" y="7242928"/>
            <a:ext cx="2613716" cy="2249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6"/>
              </a:lnSpc>
            </a:pPr>
            <a:r>
              <a:rPr lang="en-US" sz="3226" spc="96">
                <a:solidFill>
                  <a:srgbClr val="191919"/>
                </a:solidFill>
                <a:latin typeface="Aileron Regular"/>
              </a:rPr>
              <a:t>Loading</a:t>
            </a:r>
          </a:p>
          <a:p>
            <a:pPr marL="0" lvl="0" indent="0" algn="ctr">
              <a:lnSpc>
                <a:spcPts val="4516"/>
              </a:lnSpc>
            </a:pPr>
            <a:r>
              <a:rPr lang="en-US" sz="3226" spc="96">
                <a:solidFill>
                  <a:srgbClr val="191919"/>
                </a:solidFill>
                <a:latin typeface="Aileron Regular"/>
              </a:rPr>
              <a:t> and Summarizing Text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658674" y="7269443"/>
            <a:ext cx="2970652" cy="2349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02"/>
              </a:lnSpc>
            </a:pPr>
            <a:r>
              <a:rPr lang="en-US" sz="3359" spc="100">
                <a:solidFill>
                  <a:srgbClr val="191919"/>
                </a:solidFill>
                <a:latin typeface="Aileron Regular"/>
              </a:rPr>
              <a:t>Sentence Tokenization and Keyword Mapping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333578" y="7306876"/>
            <a:ext cx="2925722" cy="1175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66"/>
              </a:lnSpc>
            </a:pPr>
            <a:r>
              <a:rPr lang="en-US" sz="3404" spc="102">
                <a:solidFill>
                  <a:srgbClr val="191919"/>
                </a:solidFill>
                <a:latin typeface="Aileron Regular"/>
              </a:rPr>
              <a:t>MCQ GENERATION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393859" y="4159964"/>
            <a:ext cx="2851478" cy="117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45"/>
              </a:lnSpc>
            </a:pPr>
            <a:r>
              <a:rPr lang="en-US" sz="3389" spc="101">
                <a:solidFill>
                  <a:srgbClr val="191919"/>
                </a:solidFill>
                <a:latin typeface="Aileron Regular"/>
              </a:rPr>
              <a:t>Keyword Extraction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939425" y="3817481"/>
            <a:ext cx="2944283" cy="1326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31"/>
              </a:lnSpc>
            </a:pPr>
            <a:r>
              <a:rPr lang="en-US" sz="3808" spc="114">
                <a:solidFill>
                  <a:srgbClr val="191919"/>
                </a:solidFill>
                <a:latin typeface="Aileron Regular"/>
              </a:rPr>
              <a:t>Distractor Generation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345548" y="895350"/>
            <a:ext cx="13303945" cy="1174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14"/>
              </a:lnSpc>
            </a:pPr>
            <a:r>
              <a:rPr lang="en-US" sz="6867">
                <a:solidFill>
                  <a:srgbClr val="191919"/>
                </a:solidFill>
                <a:latin typeface="Canva Sans Bold"/>
              </a:rPr>
              <a:t>Steps in the MCQ GENERATION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77477" y="2424178"/>
            <a:ext cx="16235361" cy="1995413"/>
            <a:chOff x="-1254" y="-86986"/>
            <a:chExt cx="4275980" cy="5255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347762"/>
            </a:xfrm>
            <a:custGeom>
              <a:avLst/>
              <a:gdLst/>
              <a:ahLst/>
              <a:cxnLst/>
              <a:rect l="l" t="t" r="r" b="b"/>
              <a:pathLst>
                <a:path w="4274726" h="347762">
                  <a:moveTo>
                    <a:pt x="0" y="0"/>
                  </a:moveTo>
                  <a:lnTo>
                    <a:pt x="4274726" y="0"/>
                  </a:lnTo>
                  <a:lnTo>
                    <a:pt x="4274726" y="347762"/>
                  </a:lnTo>
                  <a:lnTo>
                    <a:pt x="0" y="347762"/>
                  </a:lnTo>
                  <a:close/>
                </a:path>
              </a:pathLst>
            </a:custGeom>
            <a:solidFill>
              <a:srgbClr val="00458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-1254" y="-86986"/>
              <a:ext cx="4193850" cy="525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49"/>
                </a:lnSpc>
              </a:pPr>
              <a:r>
                <a:rPr lang="en-US" sz="3299" spc="98" dirty="0">
                  <a:solidFill>
                    <a:srgbClr val="FFFFFF"/>
                  </a:solidFill>
                  <a:latin typeface="Aileron Regular"/>
                </a:rPr>
                <a:t> Loading text and summarizing are vital steps in NLP projects to extract key information efficiently.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329279" y="348615"/>
            <a:ext cx="14282321" cy="1226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u="sng" dirty="0">
                <a:solidFill>
                  <a:srgbClr val="000000"/>
                </a:solidFill>
                <a:latin typeface="Canva Sans Bold"/>
              </a:rPr>
              <a:t>Loading Text and Summarizing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82238" y="4358977"/>
            <a:ext cx="16230600" cy="1513286"/>
            <a:chOff x="0" y="-85725"/>
            <a:chExt cx="4274726" cy="39856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6" cy="312836"/>
            </a:xfrm>
            <a:custGeom>
              <a:avLst/>
              <a:gdLst/>
              <a:ahLst/>
              <a:cxnLst/>
              <a:rect l="l" t="t" r="r" b="b"/>
              <a:pathLst>
                <a:path w="4274726" h="312836">
                  <a:moveTo>
                    <a:pt x="0" y="0"/>
                  </a:moveTo>
                  <a:lnTo>
                    <a:pt x="4274726" y="0"/>
                  </a:lnTo>
                  <a:lnTo>
                    <a:pt x="4274726" y="312836"/>
                  </a:lnTo>
                  <a:lnTo>
                    <a:pt x="0" y="312836"/>
                  </a:lnTo>
                  <a:close/>
                </a:path>
              </a:pathLst>
            </a:custGeom>
            <a:solidFill>
              <a:srgbClr val="00458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4244323" cy="39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799"/>
                </a:lnSpc>
              </a:pPr>
              <a:r>
                <a:rPr lang="en-US" sz="3199" spc="95" dirty="0">
                  <a:solidFill>
                    <a:srgbClr val="FFFFFF"/>
                  </a:solidFill>
                  <a:latin typeface="Aileron Regular"/>
                </a:rPr>
                <a:t>Sequentially trying encodings until successful or handle </a:t>
              </a:r>
              <a:r>
                <a:rPr lang="en-US" sz="3199" spc="95" dirty="0" err="1">
                  <a:solidFill>
                    <a:srgbClr val="FFFFFF"/>
                  </a:solidFill>
                  <a:latin typeface="Aileron Regular"/>
                </a:rPr>
                <a:t>UnicodeDecodeError</a:t>
              </a:r>
              <a:r>
                <a:rPr lang="en-US" sz="3199" spc="95" dirty="0">
                  <a:solidFill>
                    <a:srgbClr val="FFFFFF"/>
                  </a:solidFill>
                  <a:latin typeface="Aileron Regular"/>
                </a:rPr>
                <a:t>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82234" y="6134099"/>
            <a:ext cx="16419972" cy="2059583"/>
            <a:chOff x="0" y="-90743"/>
            <a:chExt cx="4324601" cy="54244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74726" cy="381461"/>
            </a:xfrm>
            <a:custGeom>
              <a:avLst/>
              <a:gdLst/>
              <a:ahLst/>
              <a:cxnLst/>
              <a:rect l="l" t="t" r="r" b="b"/>
              <a:pathLst>
                <a:path w="4274726" h="381461">
                  <a:moveTo>
                    <a:pt x="0" y="0"/>
                  </a:moveTo>
                  <a:lnTo>
                    <a:pt x="4274726" y="0"/>
                  </a:lnTo>
                  <a:lnTo>
                    <a:pt x="4274726" y="381461"/>
                  </a:lnTo>
                  <a:lnTo>
                    <a:pt x="0" y="381461"/>
                  </a:lnTo>
                  <a:close/>
                </a:path>
              </a:pathLst>
            </a:custGeom>
            <a:solidFill>
              <a:srgbClr val="00458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9736" y="-90743"/>
              <a:ext cx="4314865" cy="5424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49"/>
                </a:lnSpc>
              </a:pPr>
              <a:r>
                <a:rPr lang="en-US" sz="2899" spc="86" dirty="0">
                  <a:solidFill>
                    <a:srgbClr val="FFFFFF"/>
                  </a:solidFill>
                  <a:latin typeface="Aileron Regular"/>
                </a:rPr>
                <a:t>Applying extractive summarization techniques to identify important sentences. 'summa' module is used to for this purpose.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82238" y="7429501"/>
            <a:ext cx="16419969" cy="4015832"/>
            <a:chOff x="0" y="-244868"/>
            <a:chExt cx="4324601" cy="105766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274726" cy="439347"/>
            </a:xfrm>
            <a:custGeom>
              <a:avLst/>
              <a:gdLst/>
              <a:ahLst/>
              <a:cxnLst/>
              <a:rect l="l" t="t" r="r" b="b"/>
              <a:pathLst>
                <a:path w="4274726" h="439347">
                  <a:moveTo>
                    <a:pt x="0" y="0"/>
                  </a:moveTo>
                  <a:lnTo>
                    <a:pt x="4274726" y="0"/>
                  </a:lnTo>
                  <a:lnTo>
                    <a:pt x="4274726" y="439347"/>
                  </a:lnTo>
                  <a:lnTo>
                    <a:pt x="0" y="439347"/>
                  </a:lnTo>
                  <a:close/>
                </a:path>
              </a:pathLst>
            </a:custGeom>
            <a:solidFill>
              <a:srgbClr val="00458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44868"/>
              <a:ext cx="4324601" cy="1057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49"/>
                </a:lnSpc>
              </a:pPr>
              <a:r>
                <a:rPr lang="en-US" sz="2899" spc="86" dirty="0">
                  <a:solidFill>
                    <a:srgbClr val="E8E6E3"/>
                  </a:solidFill>
                  <a:latin typeface="Aileron Regular"/>
                </a:rPr>
                <a:t>Summarization is done for efficient processing of large volumes of text and q</a:t>
              </a:r>
              <a:r>
                <a:rPr lang="en-US" sz="2899" spc="86" dirty="0">
                  <a:solidFill>
                    <a:srgbClr val="FFFFFF"/>
                  </a:solidFill>
                  <a:latin typeface="Aileron Regular"/>
                </a:rPr>
                <a:t>uick understanding of main points for decision-making or further analysis.</a:t>
              </a:r>
            </a:p>
            <a:p>
              <a:pPr algn="ctr">
                <a:lnSpc>
                  <a:spcPts val="4349"/>
                </a:lnSpc>
              </a:pPr>
              <a:endParaRPr lang="en-US" sz="2899" spc="86" dirty="0">
                <a:solidFill>
                  <a:srgbClr val="FFFFFF"/>
                </a:solidFill>
                <a:latin typeface="Aileron Regular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92217" y="8293384"/>
            <a:ext cx="19837040" cy="9461966"/>
          </a:xfrm>
          <a:custGeom>
            <a:avLst/>
            <a:gdLst/>
            <a:ahLst/>
            <a:cxnLst/>
            <a:rect l="l" t="t" r="r" b="b"/>
            <a:pathLst>
              <a:path w="19837040" h="9461966">
                <a:moveTo>
                  <a:pt x="0" y="0"/>
                </a:moveTo>
                <a:lnTo>
                  <a:pt x="19837039" y="0"/>
                </a:lnTo>
                <a:lnTo>
                  <a:pt x="19837039" y="9461966"/>
                </a:lnTo>
                <a:lnTo>
                  <a:pt x="0" y="946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503" r="-2413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51670" y="3330294"/>
            <a:ext cx="4961858" cy="6467334"/>
            <a:chOff x="0" y="0"/>
            <a:chExt cx="1441789" cy="18792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41789" cy="1879242"/>
            </a:xfrm>
            <a:custGeom>
              <a:avLst/>
              <a:gdLst/>
              <a:ahLst/>
              <a:cxnLst/>
              <a:rect l="l" t="t" r="r" b="b"/>
              <a:pathLst>
                <a:path w="1441789" h="1879242">
                  <a:moveTo>
                    <a:pt x="79575" y="0"/>
                  </a:moveTo>
                  <a:lnTo>
                    <a:pt x="1362215" y="0"/>
                  </a:lnTo>
                  <a:cubicBezTo>
                    <a:pt x="1383319" y="0"/>
                    <a:pt x="1403559" y="8384"/>
                    <a:pt x="1418483" y="23307"/>
                  </a:cubicBezTo>
                  <a:cubicBezTo>
                    <a:pt x="1433406" y="38230"/>
                    <a:pt x="1441789" y="58470"/>
                    <a:pt x="1441789" y="79575"/>
                  </a:cubicBezTo>
                  <a:lnTo>
                    <a:pt x="1441789" y="1799668"/>
                  </a:lnTo>
                  <a:cubicBezTo>
                    <a:pt x="1441789" y="1843616"/>
                    <a:pt x="1406163" y="1879242"/>
                    <a:pt x="1362215" y="1879242"/>
                  </a:cubicBezTo>
                  <a:lnTo>
                    <a:pt x="79575" y="1879242"/>
                  </a:lnTo>
                  <a:cubicBezTo>
                    <a:pt x="58470" y="1879242"/>
                    <a:pt x="38230" y="1870859"/>
                    <a:pt x="23307" y="1855936"/>
                  </a:cubicBezTo>
                  <a:cubicBezTo>
                    <a:pt x="8384" y="1841012"/>
                    <a:pt x="0" y="1820772"/>
                    <a:pt x="0" y="1799668"/>
                  </a:cubicBezTo>
                  <a:lnTo>
                    <a:pt x="0" y="79575"/>
                  </a:lnTo>
                  <a:cubicBezTo>
                    <a:pt x="0" y="58470"/>
                    <a:pt x="8384" y="38230"/>
                    <a:pt x="23307" y="23307"/>
                  </a:cubicBezTo>
                  <a:cubicBezTo>
                    <a:pt x="38230" y="8384"/>
                    <a:pt x="58470" y="0"/>
                    <a:pt x="7957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59746" y="760598"/>
            <a:ext cx="300896" cy="300896"/>
          </a:xfrm>
          <a:custGeom>
            <a:avLst/>
            <a:gdLst/>
            <a:ahLst/>
            <a:cxnLst/>
            <a:rect l="l" t="t" r="r" b="b"/>
            <a:pathLst>
              <a:path w="300896" h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6509995" y="3330294"/>
            <a:ext cx="5103194" cy="6467334"/>
            <a:chOff x="0" y="0"/>
            <a:chExt cx="1482858" cy="187924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82858" cy="1879242"/>
            </a:xfrm>
            <a:custGeom>
              <a:avLst/>
              <a:gdLst/>
              <a:ahLst/>
              <a:cxnLst/>
              <a:rect l="l" t="t" r="r" b="b"/>
              <a:pathLst>
                <a:path w="1482858" h="1879242">
                  <a:moveTo>
                    <a:pt x="77371" y="0"/>
                  </a:moveTo>
                  <a:lnTo>
                    <a:pt x="1405487" y="0"/>
                  </a:lnTo>
                  <a:cubicBezTo>
                    <a:pt x="1448218" y="0"/>
                    <a:pt x="1482858" y="34640"/>
                    <a:pt x="1482858" y="77371"/>
                  </a:cubicBezTo>
                  <a:lnTo>
                    <a:pt x="1482858" y="1801872"/>
                  </a:lnTo>
                  <a:cubicBezTo>
                    <a:pt x="1482858" y="1844602"/>
                    <a:pt x="1448218" y="1879242"/>
                    <a:pt x="1405487" y="1879242"/>
                  </a:cubicBezTo>
                  <a:lnTo>
                    <a:pt x="77371" y="1879242"/>
                  </a:lnTo>
                  <a:cubicBezTo>
                    <a:pt x="34640" y="1879242"/>
                    <a:pt x="0" y="1844602"/>
                    <a:pt x="0" y="1801872"/>
                  </a:cubicBezTo>
                  <a:lnTo>
                    <a:pt x="0" y="77371"/>
                  </a:lnTo>
                  <a:cubicBezTo>
                    <a:pt x="0" y="34640"/>
                    <a:pt x="34640" y="0"/>
                    <a:pt x="773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7044895" y="3702473"/>
            <a:ext cx="4033394" cy="95335"/>
          </a:xfrm>
          <a:custGeom>
            <a:avLst/>
            <a:gdLst/>
            <a:ahLst/>
            <a:cxnLst/>
            <a:rect l="l" t="t" r="r" b="b"/>
            <a:pathLst>
              <a:path w="4033394" h="95335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2237463" y="3279726"/>
            <a:ext cx="5345528" cy="6517903"/>
            <a:chOff x="0" y="0"/>
            <a:chExt cx="1553274" cy="189393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53274" cy="1893937"/>
            </a:xfrm>
            <a:custGeom>
              <a:avLst/>
              <a:gdLst/>
              <a:ahLst/>
              <a:cxnLst/>
              <a:rect l="l" t="t" r="r" b="b"/>
              <a:pathLst>
                <a:path w="1553274" h="1893937">
                  <a:moveTo>
                    <a:pt x="73863" y="0"/>
                  </a:moveTo>
                  <a:lnTo>
                    <a:pt x="1479411" y="0"/>
                  </a:lnTo>
                  <a:cubicBezTo>
                    <a:pt x="1499001" y="0"/>
                    <a:pt x="1517788" y="7782"/>
                    <a:pt x="1531640" y="21634"/>
                  </a:cubicBezTo>
                  <a:cubicBezTo>
                    <a:pt x="1545492" y="35486"/>
                    <a:pt x="1553274" y="54273"/>
                    <a:pt x="1553274" y="73863"/>
                  </a:cubicBezTo>
                  <a:lnTo>
                    <a:pt x="1553274" y="1820073"/>
                  </a:lnTo>
                  <a:cubicBezTo>
                    <a:pt x="1553274" y="1839663"/>
                    <a:pt x="1545492" y="1858451"/>
                    <a:pt x="1531640" y="1872303"/>
                  </a:cubicBezTo>
                  <a:cubicBezTo>
                    <a:pt x="1517788" y="1886154"/>
                    <a:pt x="1499001" y="1893937"/>
                    <a:pt x="1479411" y="1893937"/>
                  </a:cubicBezTo>
                  <a:lnTo>
                    <a:pt x="73863" y="1893937"/>
                  </a:lnTo>
                  <a:cubicBezTo>
                    <a:pt x="54273" y="1893937"/>
                    <a:pt x="35486" y="1886154"/>
                    <a:pt x="21634" y="1872303"/>
                  </a:cubicBezTo>
                  <a:cubicBezTo>
                    <a:pt x="7782" y="1858451"/>
                    <a:pt x="0" y="1839663"/>
                    <a:pt x="0" y="1820073"/>
                  </a:cubicBezTo>
                  <a:lnTo>
                    <a:pt x="0" y="73863"/>
                  </a:lnTo>
                  <a:cubicBezTo>
                    <a:pt x="0" y="54273"/>
                    <a:pt x="7782" y="35486"/>
                    <a:pt x="21634" y="21634"/>
                  </a:cubicBezTo>
                  <a:cubicBezTo>
                    <a:pt x="35486" y="7782"/>
                    <a:pt x="54273" y="0"/>
                    <a:pt x="7386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2491118" y="3702473"/>
            <a:ext cx="4033394" cy="95335"/>
          </a:xfrm>
          <a:custGeom>
            <a:avLst/>
            <a:gdLst/>
            <a:ahLst/>
            <a:cxnLst/>
            <a:rect l="l" t="t" r="r" b="b"/>
            <a:pathLst>
              <a:path w="4033394" h="95335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735769" y="706825"/>
            <a:ext cx="12157453" cy="115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8"/>
              </a:lnSpc>
            </a:pPr>
            <a:r>
              <a:rPr lang="en-US" sz="6720">
                <a:solidFill>
                  <a:srgbClr val="FFFFFF"/>
                </a:solidFill>
                <a:latin typeface="Canva Sans Bold"/>
              </a:rPr>
              <a:t>Extracting Keywords </a:t>
            </a:r>
          </a:p>
        </p:txBody>
      </p:sp>
      <p:sp>
        <p:nvSpPr>
          <p:cNvPr id="18" name="Freeform 18"/>
          <p:cNvSpPr/>
          <p:nvPr/>
        </p:nvSpPr>
        <p:spPr>
          <a:xfrm>
            <a:off x="1360642" y="3654805"/>
            <a:ext cx="4033394" cy="95335"/>
          </a:xfrm>
          <a:custGeom>
            <a:avLst/>
            <a:gdLst/>
            <a:ahLst/>
            <a:cxnLst/>
            <a:rect l="l" t="t" r="r" b="b"/>
            <a:pathLst>
              <a:path w="4033394" h="95335">
                <a:moveTo>
                  <a:pt x="0" y="0"/>
                </a:moveTo>
                <a:lnTo>
                  <a:pt x="4033394" y="0"/>
                </a:lnTo>
                <a:lnTo>
                  <a:pt x="4033394" y="95335"/>
                </a:lnTo>
                <a:lnTo>
                  <a:pt x="0" y="953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751670" y="4129994"/>
            <a:ext cx="4729626" cy="4563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4" lvl="1" indent="-280672" algn="ctr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Utilizing the YAKE library to extract keywords from the summarized text.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Canva Sans"/>
            </a:endParaRPr>
          </a:p>
          <a:p>
            <a:pPr marL="561344" lvl="1" indent="-280672" algn="ctr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YAKE stands for "Yet Another Keyword Extractor" and provides efficient keyword extraction capabilities.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509995" y="4129994"/>
            <a:ext cx="4887558" cy="4563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4" lvl="1" indent="-280672" algn="ctr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The MultipartiteRank algorithm is utilized to extract keywords from the summarized text.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Canva Sans"/>
            </a:endParaRPr>
          </a:p>
          <a:p>
            <a:pPr marL="561344" lvl="1" indent="-280672" algn="ctr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MultipartiteRank is a graph-based algorithm that identifies important phrases in the text.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449443" y="4129994"/>
            <a:ext cx="4887558" cy="410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4" lvl="1" indent="-280672" algn="ctr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The count of generated MCQs at the end can be adjusted by modifying the parameters in this phase.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 </a:t>
            </a:r>
          </a:p>
          <a:p>
            <a:pPr marL="561344" lvl="1" indent="-280672" algn="ctr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Additionally, the difficulty level of the questions can be increased or decreased during this phase.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71137" y="594816"/>
            <a:ext cx="7465233" cy="7465233"/>
          </a:xfrm>
          <a:custGeom>
            <a:avLst/>
            <a:gdLst/>
            <a:ahLst/>
            <a:cxnLst/>
            <a:rect l="l" t="t" r="r" b="b"/>
            <a:pathLst>
              <a:path w="7465233" h="7465233">
                <a:moveTo>
                  <a:pt x="0" y="0"/>
                </a:moveTo>
                <a:lnTo>
                  <a:pt x="7465233" y="0"/>
                </a:lnTo>
                <a:lnTo>
                  <a:pt x="7465233" y="7465233"/>
                </a:lnTo>
                <a:lnTo>
                  <a:pt x="0" y="7465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307914" y="912579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344677">
            <a:off x="-877637" y="-716602"/>
            <a:ext cx="4140717" cy="2443023"/>
          </a:xfrm>
          <a:custGeom>
            <a:avLst/>
            <a:gdLst/>
            <a:ahLst/>
            <a:cxnLst/>
            <a:rect l="l" t="t" r="r" b="b"/>
            <a:pathLst>
              <a:path w="4140717" h="2443023">
                <a:moveTo>
                  <a:pt x="0" y="0"/>
                </a:moveTo>
                <a:lnTo>
                  <a:pt x="4140716" y="0"/>
                </a:lnTo>
                <a:lnTo>
                  <a:pt x="4140716" y="2443023"/>
                </a:lnTo>
                <a:lnTo>
                  <a:pt x="0" y="24430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710203" y="1723642"/>
            <a:ext cx="5382042" cy="5628279"/>
          </a:xfrm>
          <a:custGeom>
            <a:avLst/>
            <a:gdLst/>
            <a:ahLst/>
            <a:cxnLst/>
            <a:rect l="l" t="t" r="r" b="b"/>
            <a:pathLst>
              <a:path w="5382042" h="5628279">
                <a:moveTo>
                  <a:pt x="0" y="0"/>
                </a:moveTo>
                <a:lnTo>
                  <a:pt x="5382042" y="0"/>
                </a:lnTo>
                <a:lnTo>
                  <a:pt x="5382042" y="5628279"/>
                </a:lnTo>
                <a:lnTo>
                  <a:pt x="0" y="56282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11395" y="1591318"/>
            <a:ext cx="16347905" cy="1526646"/>
            <a:chOff x="0" y="-104775"/>
            <a:chExt cx="4305621" cy="40207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05621" cy="254637"/>
            </a:xfrm>
            <a:custGeom>
              <a:avLst/>
              <a:gdLst/>
              <a:ahLst/>
              <a:cxnLst/>
              <a:rect l="l" t="t" r="r" b="b"/>
              <a:pathLst>
                <a:path w="4305621" h="254637">
                  <a:moveTo>
                    <a:pt x="24152" y="0"/>
                  </a:moveTo>
                  <a:lnTo>
                    <a:pt x="4281469" y="0"/>
                  </a:lnTo>
                  <a:cubicBezTo>
                    <a:pt x="4287875" y="0"/>
                    <a:pt x="4294018" y="2545"/>
                    <a:pt x="4298547" y="7074"/>
                  </a:cubicBezTo>
                  <a:cubicBezTo>
                    <a:pt x="4303077" y="11603"/>
                    <a:pt x="4305621" y="17747"/>
                    <a:pt x="4305621" y="24152"/>
                  </a:cubicBezTo>
                  <a:lnTo>
                    <a:pt x="4305621" y="230485"/>
                  </a:lnTo>
                  <a:cubicBezTo>
                    <a:pt x="4305621" y="236891"/>
                    <a:pt x="4303077" y="243034"/>
                    <a:pt x="4298547" y="247563"/>
                  </a:cubicBezTo>
                  <a:cubicBezTo>
                    <a:pt x="4294018" y="252093"/>
                    <a:pt x="4287875" y="254637"/>
                    <a:pt x="4281469" y="254637"/>
                  </a:cubicBezTo>
                  <a:lnTo>
                    <a:pt x="24152" y="254637"/>
                  </a:lnTo>
                  <a:cubicBezTo>
                    <a:pt x="17747" y="254637"/>
                    <a:pt x="11603" y="252093"/>
                    <a:pt x="7074" y="247563"/>
                  </a:cubicBezTo>
                  <a:cubicBezTo>
                    <a:pt x="2545" y="243034"/>
                    <a:pt x="0" y="236891"/>
                    <a:pt x="0" y="230485"/>
                  </a:cubicBezTo>
                  <a:lnTo>
                    <a:pt x="0" y="24152"/>
                  </a:lnTo>
                  <a:cubicBezTo>
                    <a:pt x="0" y="17747"/>
                    <a:pt x="2545" y="11603"/>
                    <a:pt x="7074" y="7074"/>
                  </a:cubicBezTo>
                  <a:cubicBezTo>
                    <a:pt x="11603" y="2545"/>
                    <a:pt x="17747" y="0"/>
                    <a:pt x="24152" y="0"/>
                  </a:cubicBezTo>
                  <a:close/>
                </a:path>
              </a:pathLst>
            </a:custGeom>
            <a:solidFill>
              <a:srgbClr val="00458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4255448" cy="4020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99"/>
                </a:lnSpc>
              </a:pPr>
              <a:r>
                <a:rPr lang="en-US" sz="3399" spc="101" dirty="0">
                  <a:solidFill>
                    <a:srgbClr val="FFFFFF"/>
                  </a:solidFill>
                  <a:latin typeface="Aileron Regular"/>
                </a:rPr>
                <a:t>The given text is then tokenized into sentences using the NLTK toolkit.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646218" y="400135"/>
            <a:ext cx="14995565" cy="920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5400" u="sng">
                <a:solidFill>
                  <a:srgbClr val="FFFFFF"/>
                </a:solidFill>
                <a:latin typeface="Canva Sans"/>
              </a:rPr>
              <a:t>Sentence Tokenization and Keyword Mapping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11395" y="3073048"/>
            <a:ext cx="16465210" cy="2183281"/>
            <a:chOff x="0" y="-85725"/>
            <a:chExt cx="4336516" cy="57502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36516" cy="489296"/>
            </a:xfrm>
            <a:custGeom>
              <a:avLst/>
              <a:gdLst/>
              <a:ahLst/>
              <a:cxnLst/>
              <a:rect l="l" t="t" r="r" b="b"/>
              <a:pathLst>
                <a:path w="4336516" h="489296">
                  <a:moveTo>
                    <a:pt x="23980" y="0"/>
                  </a:moveTo>
                  <a:lnTo>
                    <a:pt x="4312536" y="0"/>
                  </a:lnTo>
                  <a:cubicBezTo>
                    <a:pt x="4325780" y="0"/>
                    <a:pt x="4336516" y="10736"/>
                    <a:pt x="4336516" y="23980"/>
                  </a:cubicBezTo>
                  <a:lnTo>
                    <a:pt x="4336516" y="465316"/>
                  </a:lnTo>
                  <a:cubicBezTo>
                    <a:pt x="4336516" y="478559"/>
                    <a:pt x="4325780" y="489296"/>
                    <a:pt x="4312536" y="489296"/>
                  </a:cubicBezTo>
                  <a:lnTo>
                    <a:pt x="23980" y="489296"/>
                  </a:lnTo>
                  <a:cubicBezTo>
                    <a:pt x="10736" y="489296"/>
                    <a:pt x="0" y="478559"/>
                    <a:pt x="0" y="465316"/>
                  </a:cubicBezTo>
                  <a:lnTo>
                    <a:pt x="0" y="23980"/>
                  </a:lnTo>
                  <a:cubicBezTo>
                    <a:pt x="0" y="10736"/>
                    <a:pt x="10736" y="0"/>
                    <a:pt x="23980" y="0"/>
                  </a:cubicBezTo>
                  <a:close/>
                </a:path>
              </a:pathLst>
            </a:custGeom>
            <a:solidFill>
              <a:srgbClr val="00458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85725"/>
              <a:ext cx="4305621" cy="5273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49"/>
                </a:lnSpc>
              </a:pPr>
              <a:r>
                <a:rPr lang="en-US" sz="2899" spc="86" dirty="0">
                  <a:solidFill>
                    <a:srgbClr val="FFFFFF"/>
                  </a:solidFill>
                  <a:latin typeface="Aileron Regular"/>
                </a:rPr>
                <a:t>To ensure the quality and relevance of sentences, a filtering step is applied. Any short sentences are filtered out and sentences are extracted that contain the filtered keywords.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11395" y="7422514"/>
            <a:ext cx="16465210" cy="1835786"/>
            <a:chOff x="0" y="0"/>
            <a:chExt cx="4336516" cy="48349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36516" cy="483499"/>
            </a:xfrm>
            <a:custGeom>
              <a:avLst/>
              <a:gdLst/>
              <a:ahLst/>
              <a:cxnLst/>
              <a:rect l="l" t="t" r="r" b="b"/>
              <a:pathLst>
                <a:path w="4336516" h="483499">
                  <a:moveTo>
                    <a:pt x="23980" y="0"/>
                  </a:moveTo>
                  <a:lnTo>
                    <a:pt x="4312536" y="0"/>
                  </a:lnTo>
                  <a:cubicBezTo>
                    <a:pt x="4325780" y="0"/>
                    <a:pt x="4336516" y="10736"/>
                    <a:pt x="4336516" y="23980"/>
                  </a:cubicBezTo>
                  <a:lnTo>
                    <a:pt x="4336516" y="459519"/>
                  </a:lnTo>
                  <a:cubicBezTo>
                    <a:pt x="4336516" y="472763"/>
                    <a:pt x="4325780" y="483499"/>
                    <a:pt x="4312536" y="483499"/>
                  </a:cubicBezTo>
                  <a:lnTo>
                    <a:pt x="23980" y="483499"/>
                  </a:lnTo>
                  <a:cubicBezTo>
                    <a:pt x="10736" y="483499"/>
                    <a:pt x="0" y="472763"/>
                    <a:pt x="0" y="459519"/>
                  </a:cubicBezTo>
                  <a:lnTo>
                    <a:pt x="0" y="23980"/>
                  </a:lnTo>
                  <a:cubicBezTo>
                    <a:pt x="0" y="10736"/>
                    <a:pt x="10736" y="0"/>
                    <a:pt x="23980" y="0"/>
                  </a:cubicBezTo>
                  <a:close/>
                </a:path>
              </a:pathLst>
            </a:custGeom>
            <a:solidFill>
              <a:srgbClr val="00458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60999" y="145918"/>
              <a:ext cx="4255448" cy="3375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799"/>
                </a:lnSpc>
              </a:pPr>
              <a:r>
                <a:rPr lang="en-US" sz="3199" spc="95" dirty="0">
                  <a:solidFill>
                    <a:srgbClr val="FFFFFF"/>
                  </a:solidFill>
                  <a:latin typeface="Aileron Regular"/>
                </a:rPr>
                <a:t>These steps enable efficient extraction of relevant sentences associated with specific keywords, facilitating MCQ generation and further analysis.</a:t>
              </a:r>
            </a:p>
            <a:p>
              <a:pPr algn="ctr">
                <a:lnSpc>
                  <a:spcPts val="4799"/>
                </a:lnSpc>
              </a:pPr>
              <a:endParaRPr lang="en-US" sz="3199" spc="95" dirty="0">
                <a:solidFill>
                  <a:srgbClr val="FFFFFF"/>
                </a:solidFill>
                <a:latin typeface="Aileron Regular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11395" y="5514961"/>
            <a:ext cx="16465210" cy="1381141"/>
            <a:chOff x="0" y="-47281"/>
            <a:chExt cx="4336516" cy="36375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336516" cy="296354"/>
            </a:xfrm>
            <a:custGeom>
              <a:avLst/>
              <a:gdLst/>
              <a:ahLst/>
              <a:cxnLst/>
              <a:rect l="l" t="t" r="r" b="b"/>
              <a:pathLst>
                <a:path w="4336516" h="296354">
                  <a:moveTo>
                    <a:pt x="23980" y="0"/>
                  </a:moveTo>
                  <a:lnTo>
                    <a:pt x="4312536" y="0"/>
                  </a:lnTo>
                  <a:cubicBezTo>
                    <a:pt x="4325780" y="0"/>
                    <a:pt x="4336516" y="10736"/>
                    <a:pt x="4336516" y="23980"/>
                  </a:cubicBezTo>
                  <a:lnTo>
                    <a:pt x="4336516" y="272374"/>
                  </a:lnTo>
                  <a:cubicBezTo>
                    <a:pt x="4336516" y="285618"/>
                    <a:pt x="4325780" y="296354"/>
                    <a:pt x="4312536" y="296354"/>
                  </a:cubicBezTo>
                  <a:lnTo>
                    <a:pt x="23980" y="296354"/>
                  </a:lnTo>
                  <a:cubicBezTo>
                    <a:pt x="10736" y="296354"/>
                    <a:pt x="0" y="285618"/>
                    <a:pt x="0" y="272374"/>
                  </a:cubicBezTo>
                  <a:lnTo>
                    <a:pt x="0" y="23980"/>
                  </a:lnTo>
                  <a:cubicBezTo>
                    <a:pt x="0" y="10736"/>
                    <a:pt x="10736" y="0"/>
                    <a:pt x="23980" y="0"/>
                  </a:cubicBezTo>
                  <a:close/>
                </a:path>
              </a:pathLst>
            </a:custGeom>
            <a:solidFill>
              <a:srgbClr val="00458C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2327" y="-47281"/>
              <a:ext cx="4142983" cy="363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49"/>
                </a:lnSpc>
              </a:pPr>
              <a:r>
                <a:rPr lang="en-US" sz="2899" spc="86" dirty="0">
                  <a:solidFill>
                    <a:srgbClr val="FFFFFF"/>
                  </a:solidFill>
                  <a:latin typeface="Aileron Regular"/>
                </a:rPr>
                <a:t>The </a:t>
              </a:r>
              <a:r>
                <a:rPr lang="en-US" sz="2899" spc="86" dirty="0" err="1">
                  <a:solidFill>
                    <a:srgbClr val="FFFFFF"/>
                  </a:solidFill>
                  <a:latin typeface="Aileron Regular"/>
                </a:rPr>
                <a:t>Flashtext</a:t>
              </a:r>
              <a:r>
                <a:rPr lang="en-US" sz="2899" spc="86" dirty="0">
                  <a:solidFill>
                    <a:srgbClr val="FFFFFF"/>
                  </a:solidFill>
                  <a:latin typeface="Aileron Regular"/>
                </a:rPr>
                <a:t> module is utilized to associate each keyword with the corresponding sentences in which it is present.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2238" y="1488122"/>
            <a:ext cx="16230600" cy="1898767"/>
            <a:chOff x="0" y="-104775"/>
            <a:chExt cx="4274726" cy="5000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347762"/>
            </a:xfrm>
            <a:custGeom>
              <a:avLst/>
              <a:gdLst/>
              <a:ahLst/>
              <a:cxnLst/>
              <a:rect l="l" t="t" r="r" b="b"/>
              <a:pathLst>
                <a:path w="4274726" h="347762">
                  <a:moveTo>
                    <a:pt x="0" y="0"/>
                  </a:moveTo>
                  <a:lnTo>
                    <a:pt x="4274726" y="0"/>
                  </a:lnTo>
                  <a:lnTo>
                    <a:pt x="4274726" y="347762"/>
                  </a:lnTo>
                  <a:lnTo>
                    <a:pt x="0" y="347762"/>
                  </a:lnTo>
                  <a:close/>
                </a:path>
              </a:pathLst>
            </a:custGeom>
            <a:solidFill>
              <a:srgbClr val="00458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04775"/>
              <a:ext cx="4023562" cy="500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49"/>
                </a:lnSpc>
              </a:pPr>
              <a:r>
                <a:rPr lang="en-US" sz="3299" spc="98" dirty="0" err="1">
                  <a:solidFill>
                    <a:srgbClr val="FFFFFF"/>
                  </a:solidFill>
                  <a:latin typeface="Aileron Regular"/>
                </a:rPr>
                <a:t>pywsd</a:t>
              </a:r>
              <a:r>
                <a:rPr lang="en-US" sz="3299" spc="98" dirty="0">
                  <a:solidFill>
                    <a:srgbClr val="FFFFFF"/>
                  </a:solidFill>
                  <a:latin typeface="Aileron Regular"/>
                </a:rPr>
                <a:t>, wordnet and </a:t>
              </a:r>
              <a:r>
                <a:rPr lang="en-US" sz="3299" spc="98" dirty="0" err="1">
                  <a:solidFill>
                    <a:srgbClr val="FFFFFF"/>
                  </a:solidFill>
                  <a:latin typeface="Aileron Regular"/>
                </a:rPr>
                <a:t>conceptnet</a:t>
              </a:r>
              <a:r>
                <a:rPr lang="en-US" sz="3299" spc="98" dirty="0">
                  <a:solidFill>
                    <a:srgbClr val="FFFFFF"/>
                  </a:solidFill>
                  <a:latin typeface="Aileron Regular"/>
                </a:rPr>
                <a:t> are utilized in this phase to generate distractors for a given keyword.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243566" y="348615"/>
            <a:ext cx="9800868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u="sng">
                <a:solidFill>
                  <a:srgbClr val="000000"/>
                </a:solidFill>
                <a:latin typeface="Canva Sans Bold"/>
              </a:rPr>
              <a:t>Distractor Generation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82238" y="3768959"/>
            <a:ext cx="16230600" cy="1772358"/>
            <a:chOff x="0" y="-85725"/>
            <a:chExt cx="4274726" cy="46679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6" cy="312836"/>
            </a:xfrm>
            <a:custGeom>
              <a:avLst/>
              <a:gdLst/>
              <a:ahLst/>
              <a:cxnLst/>
              <a:rect l="l" t="t" r="r" b="b"/>
              <a:pathLst>
                <a:path w="4274726" h="312836">
                  <a:moveTo>
                    <a:pt x="0" y="0"/>
                  </a:moveTo>
                  <a:lnTo>
                    <a:pt x="4274726" y="0"/>
                  </a:lnTo>
                  <a:lnTo>
                    <a:pt x="4274726" y="312836"/>
                  </a:lnTo>
                  <a:lnTo>
                    <a:pt x="0" y="312836"/>
                  </a:lnTo>
                  <a:close/>
                </a:path>
              </a:pathLst>
            </a:custGeom>
            <a:solidFill>
              <a:srgbClr val="00458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4274726" cy="466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49"/>
                </a:lnSpc>
              </a:pPr>
              <a:r>
                <a:rPr lang="en-US" sz="3099" spc="92" dirty="0">
                  <a:solidFill>
                    <a:srgbClr val="FFFFFF"/>
                  </a:solidFill>
                  <a:latin typeface="Aileron Regular"/>
                </a:rPr>
                <a:t>Different </a:t>
              </a:r>
              <a:r>
                <a:rPr lang="en-US" sz="3099" spc="92" dirty="0" err="1">
                  <a:solidFill>
                    <a:srgbClr val="FFFFFF"/>
                  </a:solidFill>
                  <a:latin typeface="Aileron Regular"/>
                </a:rPr>
                <a:t>lesk</a:t>
              </a:r>
              <a:r>
                <a:rPr lang="en-US" sz="3099" spc="92" dirty="0">
                  <a:solidFill>
                    <a:srgbClr val="FFFFFF"/>
                  </a:solidFill>
                  <a:latin typeface="Aileron Regular"/>
                </a:rPr>
                <a:t> algorithms are used to generate </a:t>
              </a:r>
              <a:r>
                <a:rPr lang="en-US" sz="3099" spc="92" dirty="0" err="1">
                  <a:solidFill>
                    <a:srgbClr val="FFFFFF"/>
                  </a:solidFill>
                  <a:latin typeface="Aileron Regular"/>
                </a:rPr>
                <a:t>synsets</a:t>
              </a:r>
              <a:r>
                <a:rPr lang="en-US" sz="3099" spc="92" dirty="0">
                  <a:solidFill>
                    <a:srgbClr val="FFFFFF"/>
                  </a:solidFill>
                  <a:latin typeface="Aileron Regular"/>
                </a:rPr>
                <a:t>(synonyms) for a given keyword.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82238" y="5716439"/>
            <a:ext cx="16230600" cy="2017860"/>
            <a:chOff x="0" y="-104775"/>
            <a:chExt cx="4274726" cy="53145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74726" cy="381461"/>
            </a:xfrm>
            <a:custGeom>
              <a:avLst/>
              <a:gdLst/>
              <a:ahLst/>
              <a:cxnLst/>
              <a:rect l="l" t="t" r="r" b="b"/>
              <a:pathLst>
                <a:path w="4274726" h="381461">
                  <a:moveTo>
                    <a:pt x="0" y="0"/>
                  </a:moveTo>
                  <a:lnTo>
                    <a:pt x="4274726" y="0"/>
                  </a:lnTo>
                  <a:lnTo>
                    <a:pt x="4274726" y="381461"/>
                  </a:lnTo>
                  <a:lnTo>
                    <a:pt x="0" y="381461"/>
                  </a:lnTo>
                  <a:close/>
                </a:path>
              </a:pathLst>
            </a:custGeom>
            <a:solidFill>
              <a:srgbClr val="00458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4224253" cy="531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49"/>
                </a:lnSpc>
              </a:pPr>
              <a:r>
                <a:rPr lang="en-US" sz="3299" spc="98" dirty="0">
                  <a:solidFill>
                    <a:srgbClr val="FFFFFF"/>
                  </a:solidFill>
                  <a:latin typeface="Aileron Regular"/>
                </a:rPr>
                <a:t>If a </a:t>
              </a:r>
              <a:r>
                <a:rPr lang="en-US" sz="3299" spc="98" dirty="0" err="1">
                  <a:solidFill>
                    <a:srgbClr val="FFFFFF"/>
                  </a:solidFill>
                  <a:latin typeface="Aileron Regular"/>
                </a:rPr>
                <a:t>synset</a:t>
              </a:r>
              <a:r>
                <a:rPr lang="en-US" sz="3299" spc="98" dirty="0">
                  <a:solidFill>
                    <a:srgbClr val="FFFFFF"/>
                  </a:solidFill>
                  <a:latin typeface="Aileron Regular"/>
                </a:rPr>
                <a:t> is found, then distractors are generated based on WordNet.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82237" y="8420100"/>
            <a:ext cx="16230601" cy="1276349"/>
            <a:chOff x="0" y="-29833"/>
            <a:chExt cx="4274726" cy="33615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274726" cy="306325"/>
            </a:xfrm>
            <a:custGeom>
              <a:avLst/>
              <a:gdLst/>
              <a:ahLst/>
              <a:cxnLst/>
              <a:rect l="l" t="t" r="r" b="b"/>
              <a:pathLst>
                <a:path w="4274726" h="306325">
                  <a:moveTo>
                    <a:pt x="0" y="0"/>
                  </a:moveTo>
                  <a:lnTo>
                    <a:pt x="4274726" y="0"/>
                  </a:lnTo>
                  <a:lnTo>
                    <a:pt x="4274726" y="306325"/>
                  </a:lnTo>
                  <a:lnTo>
                    <a:pt x="0" y="306325"/>
                  </a:lnTo>
                  <a:close/>
                </a:path>
              </a:pathLst>
            </a:custGeom>
            <a:solidFill>
              <a:srgbClr val="00458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20415" y="-29833"/>
              <a:ext cx="4023562" cy="3128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49"/>
                </a:lnSpc>
              </a:pPr>
              <a:r>
                <a:rPr lang="en-US" sz="3299" spc="98" dirty="0">
                  <a:solidFill>
                    <a:srgbClr val="FFFFFF"/>
                  </a:solidFill>
                  <a:latin typeface="Aileron Regular"/>
                </a:rPr>
                <a:t>If no </a:t>
              </a:r>
              <a:r>
                <a:rPr lang="en-US" sz="3299" spc="98" dirty="0" err="1">
                  <a:solidFill>
                    <a:srgbClr val="FFFFFF"/>
                  </a:solidFill>
                  <a:latin typeface="Aileron Regular"/>
                </a:rPr>
                <a:t>synset</a:t>
              </a:r>
              <a:r>
                <a:rPr lang="en-US" sz="3299" spc="98" dirty="0">
                  <a:solidFill>
                    <a:srgbClr val="FFFFFF"/>
                  </a:solidFill>
                  <a:latin typeface="Aileron Regular"/>
                </a:rPr>
                <a:t> is found, then distractors are generated based on </a:t>
              </a:r>
              <a:r>
                <a:rPr lang="en-US" sz="3299" spc="98" dirty="0" err="1">
                  <a:solidFill>
                    <a:srgbClr val="FFFFFF"/>
                  </a:solidFill>
                  <a:latin typeface="Aileron Regular"/>
                </a:rPr>
                <a:t>ConceptNet</a:t>
              </a:r>
              <a:r>
                <a:rPr lang="en-US" sz="3299" spc="98" dirty="0">
                  <a:solidFill>
                    <a:srgbClr val="FFFFFF"/>
                  </a:solidFill>
                  <a:latin typeface="Aileron Regular"/>
                </a:rPr>
                <a:t>.</a:t>
              </a:r>
            </a:p>
          </p:txBody>
        </p:sp>
      </p:grpSp>
      <p:sp>
        <p:nvSpPr>
          <p:cNvPr id="15" name="AutoShape 15"/>
          <p:cNvSpPr/>
          <p:nvPr/>
        </p:nvSpPr>
        <p:spPr>
          <a:xfrm>
            <a:off x="9048750" y="3206351"/>
            <a:ext cx="0" cy="888096"/>
          </a:xfrm>
          <a:prstGeom prst="line">
            <a:avLst/>
          </a:prstGeom>
          <a:ln w="38100" cap="flat">
            <a:solidFill>
              <a:srgbClr val="00BF63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6" name="AutoShape 16"/>
          <p:cNvSpPr/>
          <p:nvPr/>
        </p:nvSpPr>
        <p:spPr>
          <a:xfrm>
            <a:off x="9105900" y="7645276"/>
            <a:ext cx="0" cy="888096"/>
          </a:xfrm>
          <a:prstGeom prst="line">
            <a:avLst/>
          </a:prstGeom>
          <a:ln w="38100" cap="flat">
            <a:solidFill>
              <a:srgbClr val="00BF63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7" name="AutoShape 17"/>
          <p:cNvSpPr/>
          <p:nvPr/>
        </p:nvSpPr>
        <p:spPr>
          <a:xfrm>
            <a:off x="9086850" y="5226161"/>
            <a:ext cx="0" cy="888096"/>
          </a:xfrm>
          <a:prstGeom prst="line">
            <a:avLst/>
          </a:prstGeom>
          <a:ln w="38100" cap="flat">
            <a:solidFill>
              <a:srgbClr val="00BF63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707885"/>
            <a:ext cx="15887701" cy="1860191"/>
            <a:chOff x="0" y="-85725"/>
            <a:chExt cx="4184415" cy="4899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199" cy="361242"/>
            </a:xfrm>
            <a:custGeom>
              <a:avLst/>
              <a:gdLst/>
              <a:ahLst/>
              <a:cxnLst/>
              <a:rect l="l" t="t" r="r" b="b"/>
              <a:pathLst>
                <a:path w="4142199" h="361242">
                  <a:moveTo>
                    <a:pt x="25105" y="0"/>
                  </a:moveTo>
                  <a:lnTo>
                    <a:pt x="4117094" y="0"/>
                  </a:lnTo>
                  <a:cubicBezTo>
                    <a:pt x="4123752" y="0"/>
                    <a:pt x="4130138" y="2645"/>
                    <a:pt x="4134846" y="7353"/>
                  </a:cubicBezTo>
                  <a:cubicBezTo>
                    <a:pt x="4139554" y="12061"/>
                    <a:pt x="4142199" y="18447"/>
                    <a:pt x="4142199" y="25105"/>
                  </a:cubicBezTo>
                  <a:lnTo>
                    <a:pt x="4142199" y="336137"/>
                  </a:lnTo>
                  <a:cubicBezTo>
                    <a:pt x="4142199" y="350002"/>
                    <a:pt x="4130959" y="361242"/>
                    <a:pt x="4117094" y="361242"/>
                  </a:cubicBezTo>
                  <a:lnTo>
                    <a:pt x="25105" y="361242"/>
                  </a:lnTo>
                  <a:cubicBezTo>
                    <a:pt x="18447" y="361242"/>
                    <a:pt x="12061" y="358597"/>
                    <a:pt x="7353" y="353889"/>
                  </a:cubicBezTo>
                  <a:cubicBezTo>
                    <a:pt x="2645" y="349181"/>
                    <a:pt x="0" y="342795"/>
                    <a:pt x="0" y="336137"/>
                  </a:cubicBezTo>
                  <a:lnTo>
                    <a:pt x="0" y="25105"/>
                  </a:lnTo>
                  <a:cubicBezTo>
                    <a:pt x="0" y="11240"/>
                    <a:pt x="11240" y="0"/>
                    <a:pt x="25105" y="0"/>
                  </a:cubicBezTo>
                  <a:close/>
                </a:path>
              </a:pathLst>
            </a:custGeom>
            <a:solidFill>
              <a:srgbClr val="2CA0E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4184415" cy="48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49"/>
                </a:lnSpc>
              </a:pPr>
              <a:r>
                <a:rPr lang="en-US" sz="3099" spc="92" dirty="0">
                  <a:solidFill>
                    <a:srgbClr val="FFFFFF"/>
                  </a:solidFill>
                  <a:latin typeface="Aileron Regular Bold"/>
                </a:rPr>
                <a:t>Sentence-keyword mapping and Distractors are </a:t>
              </a:r>
              <a:r>
                <a:rPr lang="en-US" sz="3099" spc="92" dirty="0" err="1">
                  <a:solidFill>
                    <a:srgbClr val="FFFFFF"/>
                  </a:solidFill>
                  <a:latin typeface="Aileron Regular Bold"/>
                </a:rPr>
                <a:t>utilised</a:t>
              </a:r>
              <a:r>
                <a:rPr lang="en-US" sz="3099" spc="92" dirty="0">
                  <a:solidFill>
                    <a:srgbClr val="FFFFFF"/>
                  </a:solidFill>
                  <a:latin typeface="Aileron Regular Bold"/>
                </a:rPr>
                <a:t> to generate MCQs.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159570" y="188278"/>
            <a:ext cx="9404030" cy="1203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 u="sng" dirty="0">
                <a:solidFill>
                  <a:srgbClr val="000000"/>
                </a:solidFill>
                <a:latin typeface="Canva Sans Bold"/>
              </a:rPr>
              <a:t>MCQ GENERATION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388587" y="1891007"/>
            <a:ext cx="9175013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Now comes the final step to generate MCQ :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8343901"/>
            <a:ext cx="15773400" cy="1658953"/>
            <a:chOff x="0" y="-50591"/>
            <a:chExt cx="4154311" cy="43692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42199" cy="380477"/>
            </a:xfrm>
            <a:custGeom>
              <a:avLst/>
              <a:gdLst/>
              <a:ahLst/>
              <a:cxnLst/>
              <a:rect l="l" t="t" r="r" b="b"/>
              <a:pathLst>
                <a:path w="4142199" h="380477">
                  <a:moveTo>
                    <a:pt x="25105" y="0"/>
                  </a:moveTo>
                  <a:lnTo>
                    <a:pt x="4117094" y="0"/>
                  </a:lnTo>
                  <a:cubicBezTo>
                    <a:pt x="4123752" y="0"/>
                    <a:pt x="4130138" y="2645"/>
                    <a:pt x="4134846" y="7353"/>
                  </a:cubicBezTo>
                  <a:cubicBezTo>
                    <a:pt x="4139554" y="12061"/>
                    <a:pt x="4142199" y="18447"/>
                    <a:pt x="4142199" y="25105"/>
                  </a:cubicBezTo>
                  <a:lnTo>
                    <a:pt x="4142199" y="355372"/>
                  </a:lnTo>
                  <a:cubicBezTo>
                    <a:pt x="4142199" y="369237"/>
                    <a:pt x="4130959" y="380477"/>
                    <a:pt x="4117094" y="380477"/>
                  </a:cubicBezTo>
                  <a:lnTo>
                    <a:pt x="25105" y="380477"/>
                  </a:lnTo>
                  <a:cubicBezTo>
                    <a:pt x="11240" y="380477"/>
                    <a:pt x="0" y="369237"/>
                    <a:pt x="0" y="355372"/>
                  </a:cubicBezTo>
                  <a:lnTo>
                    <a:pt x="0" y="25105"/>
                  </a:lnTo>
                  <a:cubicBezTo>
                    <a:pt x="0" y="11240"/>
                    <a:pt x="11240" y="0"/>
                    <a:pt x="25105" y="0"/>
                  </a:cubicBezTo>
                  <a:close/>
                </a:path>
              </a:pathLst>
            </a:custGeom>
            <a:solidFill>
              <a:srgbClr val="2CA0E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0591"/>
              <a:ext cx="4154311" cy="4369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49"/>
                </a:lnSpc>
              </a:pPr>
              <a:r>
                <a:rPr lang="en-US" sz="2899" spc="86" dirty="0">
                  <a:solidFill>
                    <a:srgbClr val="FFFFFF"/>
                  </a:solidFill>
                  <a:latin typeface="Aileron Regular Bold"/>
                </a:rPr>
                <a:t>The correct option is highlighted or bolded to differentiate it from the other options, and a list of additional distractors is provided for further adjustments.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6370225"/>
            <a:ext cx="15727412" cy="1840276"/>
            <a:chOff x="0" y="-85725"/>
            <a:chExt cx="4142199" cy="48468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142199" cy="361242"/>
            </a:xfrm>
            <a:custGeom>
              <a:avLst/>
              <a:gdLst/>
              <a:ahLst/>
              <a:cxnLst/>
              <a:rect l="l" t="t" r="r" b="b"/>
              <a:pathLst>
                <a:path w="4142199" h="361242">
                  <a:moveTo>
                    <a:pt x="25105" y="0"/>
                  </a:moveTo>
                  <a:lnTo>
                    <a:pt x="4117094" y="0"/>
                  </a:lnTo>
                  <a:cubicBezTo>
                    <a:pt x="4123752" y="0"/>
                    <a:pt x="4130138" y="2645"/>
                    <a:pt x="4134846" y="7353"/>
                  </a:cubicBezTo>
                  <a:cubicBezTo>
                    <a:pt x="4139554" y="12061"/>
                    <a:pt x="4142199" y="18447"/>
                    <a:pt x="4142199" y="25105"/>
                  </a:cubicBezTo>
                  <a:lnTo>
                    <a:pt x="4142199" y="336137"/>
                  </a:lnTo>
                  <a:cubicBezTo>
                    <a:pt x="4142199" y="350002"/>
                    <a:pt x="4130959" y="361242"/>
                    <a:pt x="4117094" y="361242"/>
                  </a:cubicBezTo>
                  <a:lnTo>
                    <a:pt x="25105" y="361242"/>
                  </a:lnTo>
                  <a:cubicBezTo>
                    <a:pt x="18447" y="361242"/>
                    <a:pt x="12061" y="358597"/>
                    <a:pt x="7353" y="353889"/>
                  </a:cubicBezTo>
                  <a:cubicBezTo>
                    <a:pt x="2645" y="349181"/>
                    <a:pt x="0" y="342795"/>
                    <a:pt x="0" y="336137"/>
                  </a:cubicBezTo>
                  <a:lnTo>
                    <a:pt x="0" y="25105"/>
                  </a:lnTo>
                  <a:cubicBezTo>
                    <a:pt x="0" y="11240"/>
                    <a:pt x="11240" y="0"/>
                    <a:pt x="25105" y="0"/>
                  </a:cubicBezTo>
                  <a:close/>
                </a:path>
              </a:pathLst>
            </a:custGeom>
            <a:solidFill>
              <a:srgbClr val="2CA0E2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85725"/>
              <a:ext cx="4104138" cy="4846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99"/>
                </a:lnSpc>
              </a:pPr>
              <a:r>
                <a:rPr lang="en-US" sz="2999" spc="89" dirty="0">
                  <a:solidFill>
                    <a:srgbClr val="FFFFFF"/>
                  </a:solidFill>
                  <a:latin typeface="Aileron Regular Bold"/>
                </a:rPr>
                <a:t>The top four choices are randomly shuffled to ensure variation in the order of options presented to the reader.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14399" y="4627545"/>
            <a:ext cx="15887701" cy="1658953"/>
            <a:chOff x="-30104" y="-60537"/>
            <a:chExt cx="4184415" cy="43692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142199" cy="361242"/>
            </a:xfrm>
            <a:custGeom>
              <a:avLst/>
              <a:gdLst/>
              <a:ahLst/>
              <a:cxnLst/>
              <a:rect l="l" t="t" r="r" b="b"/>
              <a:pathLst>
                <a:path w="4142199" h="361242">
                  <a:moveTo>
                    <a:pt x="25105" y="0"/>
                  </a:moveTo>
                  <a:lnTo>
                    <a:pt x="4117094" y="0"/>
                  </a:lnTo>
                  <a:cubicBezTo>
                    <a:pt x="4123752" y="0"/>
                    <a:pt x="4130138" y="2645"/>
                    <a:pt x="4134846" y="7353"/>
                  </a:cubicBezTo>
                  <a:cubicBezTo>
                    <a:pt x="4139554" y="12061"/>
                    <a:pt x="4142199" y="18447"/>
                    <a:pt x="4142199" y="25105"/>
                  </a:cubicBezTo>
                  <a:lnTo>
                    <a:pt x="4142199" y="336137"/>
                  </a:lnTo>
                  <a:cubicBezTo>
                    <a:pt x="4142199" y="350002"/>
                    <a:pt x="4130959" y="361242"/>
                    <a:pt x="4117094" y="361242"/>
                  </a:cubicBezTo>
                  <a:lnTo>
                    <a:pt x="25105" y="361242"/>
                  </a:lnTo>
                  <a:cubicBezTo>
                    <a:pt x="18447" y="361242"/>
                    <a:pt x="12061" y="358597"/>
                    <a:pt x="7353" y="353889"/>
                  </a:cubicBezTo>
                  <a:cubicBezTo>
                    <a:pt x="2645" y="349181"/>
                    <a:pt x="0" y="342795"/>
                    <a:pt x="0" y="336137"/>
                  </a:cubicBezTo>
                  <a:lnTo>
                    <a:pt x="0" y="25105"/>
                  </a:lnTo>
                  <a:cubicBezTo>
                    <a:pt x="0" y="11240"/>
                    <a:pt x="11240" y="0"/>
                    <a:pt x="25105" y="0"/>
                  </a:cubicBezTo>
                  <a:close/>
                </a:path>
              </a:pathLst>
            </a:custGeom>
            <a:solidFill>
              <a:srgbClr val="2CA0E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-30104" y="-60537"/>
              <a:ext cx="4184415" cy="4369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49"/>
                </a:lnSpc>
              </a:pPr>
              <a:r>
                <a:rPr lang="en-US" sz="2699" spc="80" dirty="0">
                  <a:solidFill>
                    <a:srgbClr val="FFFFFF"/>
                  </a:solidFill>
                  <a:latin typeface="Aileron Regular Bold"/>
                </a:rPr>
                <a:t>The first sentence is extracted from the sentence-keyword mapping, and then the keyword is replaced with a blank space represented by "_______" using regular expressions.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373334" y="2697545"/>
            <a:ext cx="16956083" cy="17464130"/>
          </a:xfrm>
          <a:custGeom>
            <a:avLst/>
            <a:gdLst/>
            <a:ahLst/>
            <a:cxnLst/>
            <a:rect l="l" t="t" r="r" b="b"/>
            <a:pathLst>
              <a:path w="16956083" h="17464130">
                <a:moveTo>
                  <a:pt x="0" y="0"/>
                </a:moveTo>
                <a:lnTo>
                  <a:pt x="16956083" y="0"/>
                </a:lnTo>
                <a:lnTo>
                  <a:pt x="16956083" y="17464130"/>
                </a:lnTo>
                <a:lnTo>
                  <a:pt x="0" y="17464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468212" y="4820141"/>
            <a:ext cx="7791088" cy="1496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741"/>
              </a:lnSpc>
            </a:pPr>
            <a:r>
              <a:rPr lang="en-US" sz="10035">
                <a:solidFill>
                  <a:srgbClr val="000000"/>
                </a:solidFill>
                <a:latin typeface="Open Sauce SemiBold"/>
              </a:rPr>
              <a:t>Thank You</a:t>
            </a:r>
          </a:p>
        </p:txBody>
      </p:sp>
      <p:sp>
        <p:nvSpPr>
          <p:cNvPr id="4" name="Freeform 4"/>
          <p:cNvSpPr/>
          <p:nvPr/>
        </p:nvSpPr>
        <p:spPr>
          <a:xfrm>
            <a:off x="799744" y="-1082194"/>
            <a:ext cx="12095778" cy="5923443"/>
          </a:xfrm>
          <a:custGeom>
            <a:avLst/>
            <a:gdLst/>
            <a:ahLst/>
            <a:cxnLst/>
            <a:rect l="l" t="t" r="r" b="b"/>
            <a:pathLst>
              <a:path w="12095778" h="5923443">
                <a:moveTo>
                  <a:pt x="0" y="0"/>
                </a:moveTo>
                <a:lnTo>
                  <a:pt x="12095778" y="0"/>
                </a:lnTo>
                <a:lnTo>
                  <a:pt x="12095778" y="5923443"/>
                </a:lnTo>
                <a:lnTo>
                  <a:pt x="0" y="59234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10320"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-5317547" y="-606498"/>
            <a:ext cx="12095778" cy="5923443"/>
          </a:xfrm>
          <a:custGeom>
            <a:avLst/>
            <a:gdLst/>
            <a:ahLst/>
            <a:cxnLst/>
            <a:rect l="l" t="t" r="r" b="b"/>
            <a:pathLst>
              <a:path w="12095778" h="5923443">
                <a:moveTo>
                  <a:pt x="0" y="0"/>
                </a:moveTo>
                <a:lnTo>
                  <a:pt x="12095778" y="0"/>
                </a:lnTo>
                <a:lnTo>
                  <a:pt x="12095778" y="5923443"/>
                </a:lnTo>
                <a:lnTo>
                  <a:pt x="0" y="59234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1032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502</Words>
  <Application>Microsoft Office PowerPoint</Application>
  <PresentationFormat>Custom</PresentationFormat>
  <Paragraphs>48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Open Sauce SemiBold</vt:lpstr>
      <vt:lpstr>Arial</vt:lpstr>
      <vt:lpstr>Canva Sans Bold</vt:lpstr>
      <vt:lpstr>Aileron Regular</vt:lpstr>
      <vt:lpstr>Aileron Regular Bold</vt:lpstr>
      <vt:lpstr>Calibri</vt:lpstr>
      <vt:lpstr>Muli Black</vt:lpstr>
      <vt:lpstr>Canva Sans</vt:lpstr>
      <vt:lpstr>Aileron Heavy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MCQ generation using NLP</dc:title>
  <cp:lastModifiedBy>Satender Sharma</cp:lastModifiedBy>
  <cp:revision>2</cp:revision>
  <dcterms:created xsi:type="dcterms:W3CDTF">2006-08-16T00:00:00Z</dcterms:created>
  <dcterms:modified xsi:type="dcterms:W3CDTF">2023-06-26T09:51:50Z</dcterms:modified>
  <dc:identifier>DAFkStkntvY</dc:identifier>
</cp:coreProperties>
</file>